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59" r:id="rId3"/>
    <p:sldId id="258" r:id="rId4"/>
    <p:sldId id="299" r:id="rId5"/>
    <p:sldId id="320" r:id="rId6"/>
    <p:sldId id="321" r:id="rId7"/>
    <p:sldId id="262" r:id="rId8"/>
    <p:sldId id="261" r:id="rId9"/>
    <p:sldId id="311" r:id="rId10"/>
    <p:sldId id="312" r:id="rId11"/>
    <p:sldId id="310" r:id="rId12"/>
    <p:sldId id="298" r:id="rId13"/>
    <p:sldId id="308" r:id="rId14"/>
    <p:sldId id="309" r:id="rId15"/>
    <p:sldId id="263" r:id="rId16"/>
    <p:sldId id="317" r:id="rId17"/>
    <p:sldId id="277" r:id="rId18"/>
    <p:sldId id="314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Oswald" panose="00000500000000000000" pitchFamily="2" charset="0"/>
      <p:regular r:id="rId30"/>
      <p:bold r:id="rId31"/>
    </p:embeddedFont>
    <p:embeddedFont>
      <p:font typeface="Oswald ExtraLight" panose="00000300000000000000" pitchFamily="2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A3DB1E0D-1EA7-4587-BBB7-023DADB5C8BD}">
          <p14:sldIdLst>
            <p14:sldId id="256"/>
            <p14:sldId id="259"/>
            <p14:sldId id="258"/>
          </p14:sldIdLst>
        </p14:section>
        <p14:section name="Intro" id="{11ABCC63-B232-4BB3-81A5-402C19D31A61}">
          <p14:sldIdLst>
            <p14:sldId id="299"/>
            <p14:sldId id="320"/>
            <p14:sldId id="321"/>
          </p14:sldIdLst>
        </p14:section>
        <p14:section name="Hardware" id="{E76651E1-800C-40F4-8666-412821EBB942}">
          <p14:sldIdLst>
            <p14:sldId id="262"/>
            <p14:sldId id="261"/>
            <p14:sldId id="311"/>
            <p14:sldId id="312"/>
            <p14:sldId id="310"/>
          </p14:sldIdLst>
        </p14:section>
        <p14:section name="Algorithm" id="{9C1F09DF-7420-48D1-B841-5DF0D3BE6B2B}">
          <p14:sldIdLst>
            <p14:sldId id="298"/>
            <p14:sldId id="308"/>
            <p14:sldId id="309"/>
            <p14:sldId id="263"/>
          </p14:sldIdLst>
        </p14:section>
        <p14:section name="Result" id="{1BAA6B96-57F6-4526-B1D9-84DD6B49F28A}">
          <p14:sldIdLst>
            <p14:sldId id="317"/>
          </p14:sldIdLst>
        </p14:section>
        <p14:section name="End" id="{67519827-38B1-42E0-BEEF-695014CF7404}">
          <p14:sldIdLst>
            <p14:sldId id="277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1A7FA1-7C94-4266-9C72-3A93AF393694}">
  <a:tblStyle styleId="{481A7FA1-7C94-4266-9C72-3A93AF3936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272" y="114"/>
      </p:cViewPr>
      <p:guideLst>
        <p:guide orient="horz" pos="601"/>
        <p:guide orient="horz" pos="7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74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048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079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748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452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d7ae0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d7ae03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0e4f297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0e4f297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408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10ed991a06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10ed991a06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0e4f297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0e4f297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0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e91f73e2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e91f73e2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82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d7ae0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d7ae03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42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d7ae0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d7ae03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216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19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7D0BAD-EA15-AD25-3E20-B8390E6E5B59}"/>
              </a:ext>
            </a:extLst>
          </p:cNvPr>
          <p:cNvSpPr txBox="1"/>
          <p:nvPr userDrawn="1"/>
        </p:nvSpPr>
        <p:spPr>
          <a:xfrm>
            <a:off x="6271696" y="1600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2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4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6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7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8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9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13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4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flipH="1">
            <a:off x="-1145294" y="-39521"/>
            <a:ext cx="2029371" cy="4383847"/>
            <a:chOff x="7350442" y="2608992"/>
            <a:chExt cx="777239" cy="1673160"/>
          </a:xfrm>
        </p:grpSpPr>
        <p:sp>
          <p:nvSpPr>
            <p:cNvPr id="57" name="Google Shape;57;p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 hasCustomPrompt="1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1_1_1_2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72450" y="539500"/>
            <a:ext cx="7199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2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3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4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5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4817F-114F-2517-98EF-A22C82BBD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23DDC7-42D5-77EC-B94C-BEDC0D0F4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2ECF0-827D-492A-99EC-D1212DB7A6D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5" r:id="rId8"/>
    <p:sldLayoutId id="2147483666" r:id="rId9"/>
    <p:sldLayoutId id="2147483667" r:id="rId10"/>
    <p:sldLayoutId id="2147483671" r:id="rId11"/>
    <p:sldLayoutId id="2147483672" r:id="rId12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microsoft.com/office/2017/06/relationships/model3d" Target="../media/model3d1.glb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287983" y="396240"/>
            <a:ext cx="5458975" cy="43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COMPUTER SYSTEMS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ENGINEERING</a:t>
            </a:r>
            <a:br>
              <a:rPr lang="en">
                <a:solidFill>
                  <a:schemeClr val="accent1"/>
                </a:solidFill>
              </a:rPr>
            </a:br>
            <a:r>
              <a:rPr lang="en" sz="3600">
                <a:solidFill>
                  <a:schemeClr val="accent1"/>
                </a:solidFill>
              </a:rPr>
              <a:t> 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sz="2400" dirty="0">
                <a:solidFill>
                  <a:schemeClr val="accent1"/>
                </a:solidFill>
              </a:rPr>
              <a:t>Group 10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-US" sz="3600" dirty="0"/>
              <a:t>DESIGN A PRODUCT COUNTER USING 8086/ARM PROCESSOR</a:t>
            </a:r>
            <a:br>
              <a:rPr lang="en-US" sz="3600" dirty="0"/>
            </a:br>
            <a:br>
              <a:rPr lang="en-US" sz="3600" dirty="0"/>
            </a:br>
            <a:r>
              <a:rPr lang="en-US" sz="2000" dirty="0"/>
              <a:t>12</a:t>
            </a:r>
            <a:r>
              <a:rPr lang="en-US" sz="2000" baseline="30000" dirty="0"/>
              <a:t>th</a:t>
            </a:r>
            <a:r>
              <a:rPr lang="en-US" sz="2000" dirty="0"/>
              <a:t> December, 2022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83CEE-0BD0-658F-09E1-D99CD8400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984" r="90000">
                        <a14:foregroundMark x1="78398" y1="41094" x2="77852" y2="47708"/>
                        <a14:foregroundMark x1="82930" y1="38542" x2="76680" y2="51094"/>
                        <a14:foregroundMark x1="76680" y1="51094" x2="75820" y2="40573"/>
                        <a14:foregroundMark x1="75820" y1="40573" x2="82500" y2="42135"/>
                        <a14:foregroundMark x1="82891" y1="36823" x2="83398" y2="46094"/>
                        <a14:foregroundMark x1="83398" y1="46094" x2="80039" y2="53385"/>
                        <a14:foregroundMark x1="83945" y1="38646" x2="83438" y2="48021"/>
                        <a14:foregroundMark x1="83438" y1="48021" x2="79492" y2="53021"/>
                        <a14:foregroundMark x1="9102" y1="22083" x2="8984" y2="15729"/>
                        <a14:foregroundMark x1="51016" y1="11927" x2="36875" y2="119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3238" y="1444950"/>
            <a:ext cx="3844279" cy="28832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7019993" y="776897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2331741" y="-1125031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53148" y="220430"/>
            <a:ext cx="5716200" cy="610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tx1"/>
                </a:solidFill>
              </a:rPr>
              <a:t>DEFINE </a:t>
            </a:r>
            <a:r>
              <a:rPr lang="en-US" sz="3400" dirty="0">
                <a:solidFill>
                  <a:schemeClr val="accent1"/>
                </a:solidFill>
              </a:rPr>
              <a:t>THE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  <a:r>
              <a:rPr lang="en-US" sz="3400" dirty="0">
                <a:solidFill>
                  <a:schemeClr val="accent1"/>
                </a:solidFill>
              </a:rPr>
              <a:t>PINS</a:t>
            </a:r>
            <a:endParaRPr sz="3400" dirty="0">
              <a:solidFill>
                <a:schemeClr val="accent1"/>
              </a:solidFill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897959" y="486797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BC7BA74-1943-5843-F85C-B7423FF12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27" t="46878" r="35058" b="12849"/>
          <a:stretch/>
        </p:blipFill>
        <p:spPr>
          <a:xfrm>
            <a:off x="1535534" y="1085047"/>
            <a:ext cx="3381600" cy="350469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E74FE03-B996-8792-820D-111830062D46}"/>
              </a:ext>
            </a:extLst>
          </p:cNvPr>
          <p:cNvSpPr/>
          <p:nvPr/>
        </p:nvSpPr>
        <p:spPr>
          <a:xfrm>
            <a:off x="5192906" y="3170281"/>
            <a:ext cx="888097" cy="201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9F2FF3A-DE39-FEF8-A826-D102622EC142}"/>
              </a:ext>
            </a:extLst>
          </p:cNvPr>
          <p:cNvSpPr/>
          <p:nvPr/>
        </p:nvSpPr>
        <p:spPr>
          <a:xfrm>
            <a:off x="5183653" y="2432340"/>
            <a:ext cx="888097" cy="201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F227351-9AD9-9CB2-1ADA-AB82A367C26F}"/>
              </a:ext>
            </a:extLst>
          </p:cNvPr>
          <p:cNvSpPr/>
          <p:nvPr/>
        </p:nvSpPr>
        <p:spPr>
          <a:xfrm>
            <a:off x="5183653" y="2193667"/>
            <a:ext cx="888097" cy="201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EA5E938-5A62-F589-BC7A-D0CCC71993C3}"/>
              </a:ext>
            </a:extLst>
          </p:cNvPr>
          <p:cNvSpPr/>
          <p:nvPr/>
        </p:nvSpPr>
        <p:spPr>
          <a:xfrm>
            <a:off x="5183653" y="1953888"/>
            <a:ext cx="888097" cy="201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F65105-ACFA-88BA-312C-9DFE2AE48D67}"/>
              </a:ext>
            </a:extLst>
          </p:cNvPr>
          <p:cNvSpPr/>
          <p:nvPr/>
        </p:nvSpPr>
        <p:spPr>
          <a:xfrm>
            <a:off x="6322124" y="1963434"/>
            <a:ext cx="949068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SCLK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FF740C-7177-5C3C-D5C1-BC3854A82F5B}"/>
              </a:ext>
            </a:extLst>
          </p:cNvPr>
          <p:cNvSpPr/>
          <p:nvPr/>
        </p:nvSpPr>
        <p:spPr>
          <a:xfrm>
            <a:off x="6328796" y="2214826"/>
            <a:ext cx="951806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RCLK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7B1B4-742E-2D9C-CF64-251A0F4F9ED8}"/>
              </a:ext>
            </a:extLst>
          </p:cNvPr>
          <p:cNvSpPr/>
          <p:nvPr/>
        </p:nvSpPr>
        <p:spPr>
          <a:xfrm>
            <a:off x="6328796" y="2473445"/>
            <a:ext cx="951806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DIO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7B4188-9DF7-3338-612D-84C42E09DDB4}"/>
              </a:ext>
            </a:extLst>
          </p:cNvPr>
          <p:cNvSpPr/>
          <p:nvPr/>
        </p:nvSpPr>
        <p:spPr>
          <a:xfrm>
            <a:off x="6328796" y="3170281"/>
            <a:ext cx="955012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DA026-FB82-40C7-4EF6-B4A1CD77EBD1}"/>
              </a:ext>
            </a:extLst>
          </p:cNvPr>
          <p:cNvSpPr/>
          <p:nvPr/>
        </p:nvSpPr>
        <p:spPr>
          <a:xfrm>
            <a:off x="6328796" y="2918889"/>
            <a:ext cx="955013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BUZZER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F32043F-B2B5-8561-8FD9-919259D9F5D5}"/>
              </a:ext>
            </a:extLst>
          </p:cNvPr>
          <p:cNvSpPr/>
          <p:nvPr/>
        </p:nvSpPr>
        <p:spPr>
          <a:xfrm>
            <a:off x="5194782" y="2927968"/>
            <a:ext cx="888097" cy="201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6919E71-3330-D291-C218-C108E97B3FDA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3F2ECF0-827D-492A-99EC-D1212DB7A6D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9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53148" y="220430"/>
            <a:ext cx="5716200" cy="610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tx1"/>
                </a:solidFill>
              </a:rPr>
              <a:t>WIRING</a:t>
            </a:r>
            <a:r>
              <a:rPr lang="en-US" sz="3400" dirty="0">
                <a:solidFill>
                  <a:schemeClr val="accent1"/>
                </a:solidFill>
              </a:rPr>
              <a:t> SCHEMATIC</a:t>
            </a:r>
            <a:endParaRPr sz="3400" dirty="0">
              <a:solidFill>
                <a:schemeClr val="accent1"/>
              </a:solidFill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897959" y="486797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B6A43B9-DEB1-3D81-87EA-FC8C17A64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72" y="873284"/>
            <a:ext cx="5798123" cy="4006966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34F56CB-D113-1C0F-DBBD-DA80E6C55824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3F2ECF0-827D-492A-99EC-D1212DB7A6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9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/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/>
          <p:cNvSpPr txBox="1">
            <a:spLocks noGrp="1"/>
          </p:cNvSpPr>
          <p:nvPr>
            <p:ph type="title"/>
          </p:nvPr>
        </p:nvSpPr>
        <p:spPr>
          <a:xfrm>
            <a:off x="1022930" y="801403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ALGORITHM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987107C-C6E6-CE6C-05B5-2D4C75A9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936" y="1617385"/>
            <a:ext cx="3511909" cy="1927903"/>
          </a:xfrm>
          <a:prstGeom prst="rect">
            <a:avLst/>
          </a:prstGeom>
        </p:spPr>
      </p:pic>
      <p:sp>
        <p:nvSpPr>
          <p:cNvPr id="2" name="Google Shape;361;p35">
            <a:extLst>
              <a:ext uri="{FF2B5EF4-FFF2-40B4-BE49-F238E27FC236}">
                <a16:creationId xmlns:a16="http://schemas.microsoft.com/office/drawing/2014/main" id="{B45D4CB8-189F-8A12-5CAB-018C96737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2930" y="1784934"/>
            <a:ext cx="3866400" cy="231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There are 2 methods that our team creates: Using </a:t>
            </a:r>
            <a:r>
              <a:rPr lang="en-US" b="1" dirty="0">
                <a:solidFill>
                  <a:schemeClr val="tx1"/>
                </a:solidFill>
                <a:latin typeface="DM Sans" pitchFamily="2" charset="0"/>
              </a:rPr>
              <a:t>I</a:t>
            </a:r>
            <a:r>
              <a:rPr lang="en-US" b="1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nterrupt Vector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or </a:t>
            </a:r>
            <a:r>
              <a:rPr lang="en-US" b="1" dirty="0">
                <a:solidFill>
                  <a:schemeClr val="tx1"/>
                </a:solidFill>
                <a:latin typeface="DM Sans" pitchFamily="2" charset="0"/>
              </a:rPr>
              <a:t>P</a:t>
            </a:r>
            <a:r>
              <a:rPr lang="en-US" b="1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rogram </a:t>
            </a:r>
            <a:r>
              <a:rPr lang="en-US" b="1" dirty="0">
                <a:solidFill>
                  <a:schemeClr val="tx1"/>
                </a:solidFill>
                <a:latin typeface="DM Sans" pitchFamily="2" charset="0"/>
              </a:rPr>
              <a:t>L</a:t>
            </a:r>
            <a:r>
              <a:rPr lang="en-US" b="1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oop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DM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In this project our team prefers to use a </a:t>
            </a:r>
            <a:r>
              <a:rPr lang="en-US" b="1" dirty="0">
                <a:solidFill>
                  <a:schemeClr val="tx1"/>
                </a:solidFill>
                <a:latin typeface="DM Sans" pitchFamily="2" charset="0"/>
              </a:rPr>
              <a:t>P</a:t>
            </a:r>
            <a:r>
              <a:rPr lang="en-US" b="1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rogram </a:t>
            </a:r>
            <a:r>
              <a:rPr lang="en-US" b="1" dirty="0">
                <a:solidFill>
                  <a:schemeClr val="tx1"/>
                </a:solidFill>
                <a:latin typeface="DM Sans" pitchFamily="2" charset="0"/>
              </a:rPr>
              <a:t>L</a:t>
            </a:r>
            <a:r>
              <a:rPr lang="en-US" b="1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oop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. The MCU will be constantly in a loop for reading IR, checking the IR state.</a:t>
            </a:r>
            <a:endParaRPr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52D2DA2-EFDA-2326-312C-29EB5A304BB5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3F2ECF0-827D-492A-99EC-D1212DB7A6D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8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71050" y="322455"/>
            <a:ext cx="5716200" cy="610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accent1"/>
                </a:solidFill>
              </a:rPr>
              <a:t>FINITE STATE MACHINE</a:t>
            </a:r>
            <a:endParaRPr sz="3400" dirty="0"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4706745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218CAD-E79F-9AF9-D60E-0D0753171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4" t="9997" r="15823" b="66869"/>
          <a:stretch/>
        </p:blipFill>
        <p:spPr bwMode="auto">
          <a:xfrm>
            <a:off x="742526" y="1577925"/>
            <a:ext cx="7773247" cy="259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B76011D-10BE-BA9A-EC16-3282314D96F5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3F2ECF0-827D-492A-99EC-D1212DB7A6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81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53148" y="220430"/>
            <a:ext cx="5716200" cy="610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accent1"/>
                </a:solidFill>
              </a:rPr>
              <a:t>FLOWCHART</a:t>
            </a:r>
            <a:endParaRPr sz="3400" dirty="0"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897959" y="486797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9456B9-1541-2683-7F00-BA06A7398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6" t="37598" r="32741" b="154"/>
          <a:stretch/>
        </p:blipFill>
        <p:spPr bwMode="auto">
          <a:xfrm>
            <a:off x="3399665" y="932987"/>
            <a:ext cx="2196738" cy="37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132CC7D-A2E7-A5B8-2D7E-55E137F1CDB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3F2ECF0-827D-492A-99EC-D1212DB7A6D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1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/>
          <p:nvPr/>
        </p:nvSpPr>
        <p:spPr>
          <a:xfrm>
            <a:off x="3514458" y="3119718"/>
            <a:ext cx="2590661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1950720" y="1231789"/>
            <a:ext cx="356616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3670545" y="1803442"/>
            <a:ext cx="195899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C LANGUAGE</a:t>
            </a:r>
            <a:endParaRPr sz="2600" dirty="0"/>
          </a:p>
        </p:txBody>
      </p:sp>
      <p:grpSp>
        <p:nvGrpSpPr>
          <p:cNvPr id="424" name="Google Shape;424;p37"/>
          <p:cNvGrpSpPr/>
          <p:nvPr/>
        </p:nvGrpSpPr>
        <p:grpSpPr>
          <a:xfrm rot="-5400000">
            <a:off x="681702" y="-823119"/>
            <a:ext cx="1182802" cy="2546215"/>
            <a:chOff x="7350442" y="2608992"/>
            <a:chExt cx="777239" cy="1673160"/>
          </a:xfrm>
        </p:grpSpPr>
        <p:sp>
          <p:nvSpPr>
            <p:cNvPr id="425" name="Google Shape;425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7"/>
          <p:cNvGrpSpPr/>
          <p:nvPr/>
        </p:nvGrpSpPr>
        <p:grpSpPr>
          <a:xfrm rot="5400000" flipH="1">
            <a:off x="7363145" y="-827538"/>
            <a:ext cx="1182802" cy="2555083"/>
            <a:chOff x="7350442" y="2608992"/>
            <a:chExt cx="777239" cy="1673160"/>
          </a:xfrm>
        </p:grpSpPr>
        <p:sp>
          <p:nvSpPr>
            <p:cNvPr id="434" name="Google Shape;434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37"/>
          <p:cNvSpPr txBox="1">
            <a:spLocks noGrp="1"/>
          </p:cNvSpPr>
          <p:nvPr>
            <p:ph type="title" idx="8"/>
          </p:nvPr>
        </p:nvSpPr>
        <p:spPr>
          <a:xfrm>
            <a:off x="4044834" y="3693916"/>
            <a:ext cx="132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KEIL-C</a:t>
            </a:r>
            <a:endParaRPr sz="26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title" idx="15"/>
          </p:nvPr>
        </p:nvSpPr>
        <p:spPr>
          <a:xfrm>
            <a:off x="720000" y="43282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SOFTWARE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8" name="Google Shape;424;p37">
            <a:extLst>
              <a:ext uri="{FF2B5EF4-FFF2-40B4-BE49-F238E27FC236}">
                <a16:creationId xmlns:a16="http://schemas.microsoft.com/office/drawing/2014/main" id="{CF5DCDD6-FA74-E8CD-5442-5A19EFBDFF1F}"/>
              </a:ext>
            </a:extLst>
          </p:cNvPr>
          <p:cNvGrpSpPr/>
          <p:nvPr/>
        </p:nvGrpSpPr>
        <p:grpSpPr>
          <a:xfrm rot="-5400000">
            <a:off x="-226546" y="2088200"/>
            <a:ext cx="1820989" cy="4399109"/>
            <a:chOff x="7350442" y="2608992"/>
            <a:chExt cx="777239" cy="1673160"/>
          </a:xfrm>
        </p:grpSpPr>
        <p:sp>
          <p:nvSpPr>
            <p:cNvPr id="19" name="Google Shape;425;p37">
              <a:extLst>
                <a:ext uri="{FF2B5EF4-FFF2-40B4-BE49-F238E27FC236}">
                  <a16:creationId xmlns:a16="http://schemas.microsoft.com/office/drawing/2014/main" id="{73C52BF8-2488-F123-55E8-3561E296CC37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6;p37">
              <a:extLst>
                <a:ext uri="{FF2B5EF4-FFF2-40B4-BE49-F238E27FC236}">
                  <a16:creationId xmlns:a16="http://schemas.microsoft.com/office/drawing/2014/main" id="{D6F4F5A7-27A9-E3FD-77F7-4CC30C0CC72D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7;p37">
              <a:extLst>
                <a:ext uri="{FF2B5EF4-FFF2-40B4-BE49-F238E27FC236}">
                  <a16:creationId xmlns:a16="http://schemas.microsoft.com/office/drawing/2014/main" id="{5655D4C6-DBD3-61B9-65E4-C4E96B1C1D0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8;p37">
              <a:extLst>
                <a:ext uri="{FF2B5EF4-FFF2-40B4-BE49-F238E27FC236}">
                  <a16:creationId xmlns:a16="http://schemas.microsoft.com/office/drawing/2014/main" id="{13BC2FCB-C140-DE5D-CD05-C4CB58AF0CB4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9;p37">
              <a:extLst>
                <a:ext uri="{FF2B5EF4-FFF2-40B4-BE49-F238E27FC236}">
                  <a16:creationId xmlns:a16="http://schemas.microsoft.com/office/drawing/2014/main" id="{C8596C99-A87E-7697-C20E-E115CFBBA7F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30;p37">
              <a:extLst>
                <a:ext uri="{FF2B5EF4-FFF2-40B4-BE49-F238E27FC236}">
                  <a16:creationId xmlns:a16="http://schemas.microsoft.com/office/drawing/2014/main" id="{4F7B4FF4-06A3-19B1-A874-4BD01DD393B4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31;p37">
              <a:extLst>
                <a:ext uri="{FF2B5EF4-FFF2-40B4-BE49-F238E27FC236}">
                  <a16:creationId xmlns:a16="http://schemas.microsoft.com/office/drawing/2014/main" id="{CEBC9675-60F2-2305-36FD-4713CDCB0F9F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32;p37">
              <a:extLst>
                <a:ext uri="{FF2B5EF4-FFF2-40B4-BE49-F238E27FC236}">
                  <a16:creationId xmlns:a16="http://schemas.microsoft.com/office/drawing/2014/main" id="{715455B0-D129-55CC-EFF3-C0EC87EF5738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4D15909C-C298-1001-E517-6C920048E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63" y="1046873"/>
            <a:ext cx="1936496" cy="1936496"/>
          </a:xfrm>
          <a:prstGeom prst="rect">
            <a:avLst/>
          </a:prstGeom>
        </p:spPr>
      </p:pic>
      <p:pic>
        <p:nvPicPr>
          <p:cNvPr id="2050" name="Picture 2" descr="Keygen crack Keil C đến 2032 – Obit">
            <a:extLst>
              <a:ext uri="{FF2B5EF4-FFF2-40B4-BE49-F238E27FC236}">
                <a16:creationId xmlns:a16="http://schemas.microsoft.com/office/drawing/2014/main" id="{298B51AE-86DC-60D4-5050-E4A7DAF9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47" y="3408983"/>
            <a:ext cx="2774642" cy="8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2A73938-978D-A955-E8F7-BAE673DA8605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F3F2ECF0-827D-492A-99EC-D1212DB7A6D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45"/>
          <p:cNvGrpSpPr/>
          <p:nvPr/>
        </p:nvGrpSpPr>
        <p:grpSpPr>
          <a:xfrm>
            <a:off x="7388725" y="-637868"/>
            <a:ext cx="1932432" cy="4255008"/>
            <a:chOff x="7350442" y="2608992"/>
            <a:chExt cx="777239" cy="1673160"/>
          </a:xfrm>
        </p:grpSpPr>
        <p:sp>
          <p:nvSpPr>
            <p:cNvPr id="2237" name="Google Shape;2237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236;p45">
            <a:extLst>
              <a:ext uri="{FF2B5EF4-FFF2-40B4-BE49-F238E27FC236}">
                <a16:creationId xmlns:a16="http://schemas.microsoft.com/office/drawing/2014/main" id="{EB3767C0-5A3A-D513-931D-45FCD63C1DBD}"/>
              </a:ext>
            </a:extLst>
          </p:cNvPr>
          <p:cNvGrpSpPr/>
          <p:nvPr/>
        </p:nvGrpSpPr>
        <p:grpSpPr>
          <a:xfrm rot="10800000">
            <a:off x="-176210" y="1509191"/>
            <a:ext cx="1932432" cy="4255008"/>
            <a:chOff x="7350442" y="2608992"/>
            <a:chExt cx="777239" cy="1673160"/>
          </a:xfrm>
        </p:grpSpPr>
        <p:sp>
          <p:nvSpPr>
            <p:cNvPr id="3" name="Google Shape;2237;p45">
              <a:extLst>
                <a:ext uri="{FF2B5EF4-FFF2-40B4-BE49-F238E27FC236}">
                  <a16:creationId xmlns:a16="http://schemas.microsoft.com/office/drawing/2014/main" id="{CCE6ABE1-D943-C301-85B3-6989781146AE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2238;p45">
              <a:extLst>
                <a:ext uri="{FF2B5EF4-FFF2-40B4-BE49-F238E27FC236}">
                  <a16:creationId xmlns:a16="http://schemas.microsoft.com/office/drawing/2014/main" id="{66B2C6AC-C147-769A-1E7E-31DBB5CA1C2A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239;p45">
              <a:extLst>
                <a:ext uri="{FF2B5EF4-FFF2-40B4-BE49-F238E27FC236}">
                  <a16:creationId xmlns:a16="http://schemas.microsoft.com/office/drawing/2014/main" id="{8A5D3D07-5DEA-4F50-5554-6EE3ECDBFAA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240;p45">
              <a:extLst>
                <a:ext uri="{FF2B5EF4-FFF2-40B4-BE49-F238E27FC236}">
                  <a16:creationId xmlns:a16="http://schemas.microsoft.com/office/drawing/2014/main" id="{E92BC819-A736-A1FF-DA94-058B299B58C7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241;p45">
              <a:extLst>
                <a:ext uri="{FF2B5EF4-FFF2-40B4-BE49-F238E27FC236}">
                  <a16:creationId xmlns:a16="http://schemas.microsoft.com/office/drawing/2014/main" id="{92842963-D2AA-AFD8-879E-A206D34D711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242;p45">
              <a:extLst>
                <a:ext uri="{FF2B5EF4-FFF2-40B4-BE49-F238E27FC236}">
                  <a16:creationId xmlns:a16="http://schemas.microsoft.com/office/drawing/2014/main" id="{144779B2-319C-D22B-3EEC-0AEEC1894EC6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243;p45">
              <a:extLst>
                <a:ext uri="{FF2B5EF4-FFF2-40B4-BE49-F238E27FC236}">
                  <a16:creationId xmlns:a16="http://schemas.microsoft.com/office/drawing/2014/main" id="{11699001-4803-C9A9-19F5-2108B3B49435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244;p45">
              <a:extLst>
                <a:ext uri="{FF2B5EF4-FFF2-40B4-BE49-F238E27FC236}">
                  <a16:creationId xmlns:a16="http://schemas.microsoft.com/office/drawing/2014/main" id="{6A96BFA2-9FDA-43C5-1216-906D3996DBF9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2247;p45">
            <a:extLst>
              <a:ext uri="{FF2B5EF4-FFF2-40B4-BE49-F238E27FC236}">
                <a16:creationId xmlns:a16="http://schemas.microsoft.com/office/drawing/2014/main" id="{F7835A4D-1042-717E-859C-C8A9F817758B}"/>
              </a:ext>
            </a:extLst>
          </p:cNvPr>
          <p:cNvSpPr txBox="1">
            <a:spLocks/>
          </p:cNvSpPr>
          <p:nvPr/>
        </p:nvSpPr>
        <p:spPr>
          <a:xfrm>
            <a:off x="1005812" y="424089"/>
            <a:ext cx="7199100" cy="45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RESULT </a:t>
            </a:r>
            <a:r>
              <a:rPr lang="en-US" sz="3600" dirty="0">
                <a:solidFill>
                  <a:schemeClr val="accent1"/>
                </a:solidFill>
              </a:rPr>
              <a:t>OF THE PROJECT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272E28EE-5A1B-0906-6980-8D9069E1ABA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5944527"/>
                  </p:ext>
                </p:extLst>
              </p:nvPr>
            </p:nvGraphicFramePr>
            <p:xfrm>
              <a:off x="4320540" y="577383"/>
              <a:ext cx="5527134" cy="39599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27134" cy="3959946"/>
                    </a:xfrm>
                    <a:prstGeom prst="rect">
                      <a:avLst/>
                    </a:prstGeom>
                  </am3d:spPr>
                  <am3d:camera>
                    <am3d:pos x="-325088" y="-540388" z="60224493"/>
                    <am3d:up dx="0" dy="36000000" dz="0"/>
                    <am3d:lookAt x="-325088" y="-540388" z="0"/>
                    <am3d:perspective fov="2520572"/>
                  </am3d:camera>
                  <am3d:trans>
                    <am3d:meterPerModelUnit n="10416666" d="1000000"/>
                    <am3d:preTrans dx="-16552049" dy="7219087" dz="9849321"/>
                    <am3d:scale>
                      <am3d:sx n="1000000" d="1000000"/>
                      <am3d:sy n="1000000" d="1000000"/>
                      <am3d:sz n="1000000" d="1000000"/>
                    </am3d:scale>
                    <am3d:rot ax="7200000" ay="2400000" az="1200000"/>
                    <am3d:postTrans dx="-325087" dy="-540388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272E28EE-5A1B-0906-6980-8D9069E1A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0540" y="577383"/>
                <a:ext cx="5527134" cy="3959946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picture containing floor&#10;&#10;Description automatically generated">
            <a:extLst>
              <a:ext uri="{FF2B5EF4-FFF2-40B4-BE49-F238E27FC236}">
                <a16:creationId xmlns:a16="http://schemas.microsoft.com/office/drawing/2014/main" id="{3B9AF932-F159-0FA9-E84C-28094FBE2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97" y="1256322"/>
            <a:ext cx="4145678" cy="3109259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1EBF119-6F44-AC50-47F9-C2825B82C9B6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3F2ECF0-827D-492A-99EC-D1212DB7A6D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6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51"/>
          <p:cNvSpPr txBox="1">
            <a:spLocks noGrp="1"/>
          </p:cNvSpPr>
          <p:nvPr>
            <p:ph type="title"/>
          </p:nvPr>
        </p:nvSpPr>
        <p:spPr>
          <a:xfrm>
            <a:off x="720000" y="11278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2746" name="Google Shape;2746;p51"/>
          <p:cNvSpPr txBox="1">
            <a:spLocks noGrp="1"/>
          </p:cNvSpPr>
          <p:nvPr>
            <p:ph type="body" idx="1"/>
          </p:nvPr>
        </p:nvSpPr>
        <p:spPr>
          <a:xfrm>
            <a:off x="720000" y="645940"/>
            <a:ext cx="8142060" cy="440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[1] CMOS Shift Register TM74HC59. Titan Micro Electronics.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[2]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Digilent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.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Learn.Digilentinc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 — Music with a Piezoelectric Buzzer. url: https://learn.digilentinc.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com/Documents/392.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[3] Electronics Hub. IR (Infrared) Obstacle Detection Sensor Circuit. 2015. url: https://www.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electronicshub.org/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ir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-sensor/.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[4] Nikhil Joshi. What are multiplexed displays and use of multiplexing - Arduino - C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Programming,Seven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 Segment -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Dotnetlovers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. 2020. url: https://www.dotnetlovers.com/article/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10246/what-are-multiplexed-displays-and-use-of-multiplexing.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[5] Raspberry Pi Ltd. Pico-R3-A4-Pinout. 2022. url: https://datasheets.raspberrypi.com/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pico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/Pico-R3-A4-Pinout.pdf.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[6] Raspberry Pi Pico C/C++ SDK. 1.4.0. Raspberry Pi Ltd. 06/2022.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[7] Raspberry Pi Pico Datasheet. 1.9. Raspberry Pi Ltd. 06/2022.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[8] Gabriel Wang. Pico Template. 2022. url: https : / /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github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 . com /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GorgonMeducer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 / Pico _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Template.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[9]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Waveshare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. Raspberry Pi Pico -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Waveshare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 Wiki. 2022. url: https://www.waveshare.com/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wiki/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Raspberry_Pi_Pico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[10] Wikipedia. ARM architecture family - Wikipedia. 2022. url: http://en.wikipedia.org/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wiki/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ARM_architecture_family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[11] Wikipedia. Buzzer - Wikipedia. 2022. url: https://en.wikipedia.org/wiki/Buzzer.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[12] Wikipedia. Microcontroller - Wikipedia. 2022. url: http : / /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en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 .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wikipedia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 . org / wiki /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Microcontroller.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[13] Wikipedia. Multiplexed display - Wikipedia. 2022. url: https://en.wikipedia.org/wiki/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Multiplexed_display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.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[14] Wikipedia. Seven-segment display - Wikipedia. 2022. url: https://en.wikipedia.org/wiki/</a:t>
            </a:r>
          </a:p>
          <a:p>
            <a:pPr marL="457200" indent="-317500"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Seven-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segment_display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DM Sans" pitchFamily="2" charset="0"/>
              </a:rPr>
              <a:t>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41A547D-146F-A281-6A3B-BA1B3DA3F606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3F2ECF0-827D-492A-99EC-D1212DB7A6D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45"/>
          <p:cNvGrpSpPr/>
          <p:nvPr/>
        </p:nvGrpSpPr>
        <p:grpSpPr>
          <a:xfrm>
            <a:off x="6766007" y="-618313"/>
            <a:ext cx="1932432" cy="4255008"/>
            <a:chOff x="7350442" y="2608992"/>
            <a:chExt cx="777239" cy="1673160"/>
          </a:xfrm>
        </p:grpSpPr>
        <p:sp>
          <p:nvSpPr>
            <p:cNvPr id="2237" name="Google Shape;2237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7" name="Google Shape;2247;p45"/>
          <p:cNvSpPr txBox="1">
            <a:spLocks noGrp="1"/>
          </p:cNvSpPr>
          <p:nvPr>
            <p:ph type="title"/>
          </p:nvPr>
        </p:nvSpPr>
        <p:spPr>
          <a:xfrm>
            <a:off x="870107" y="426334"/>
            <a:ext cx="7199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tx1"/>
                </a:solidFill>
              </a:rPr>
              <a:t>THANKS FOR </a:t>
            </a:r>
            <a:r>
              <a:rPr lang="en-US" sz="4400" dirty="0">
                <a:solidFill>
                  <a:schemeClr val="accent1"/>
                </a:solidFill>
              </a:rPr>
              <a:t>LISTENING  </a:t>
            </a:r>
            <a:endParaRPr sz="4400" dirty="0">
              <a:solidFill>
                <a:schemeClr val="accent1"/>
              </a:solidFill>
            </a:endParaRPr>
          </a:p>
        </p:txBody>
      </p:sp>
      <p:grpSp>
        <p:nvGrpSpPr>
          <p:cNvPr id="2" name="Google Shape;2236;p45">
            <a:extLst>
              <a:ext uri="{FF2B5EF4-FFF2-40B4-BE49-F238E27FC236}">
                <a16:creationId xmlns:a16="http://schemas.microsoft.com/office/drawing/2014/main" id="{EB3767C0-5A3A-D513-931D-45FCD63C1DBD}"/>
              </a:ext>
            </a:extLst>
          </p:cNvPr>
          <p:cNvGrpSpPr/>
          <p:nvPr/>
        </p:nvGrpSpPr>
        <p:grpSpPr>
          <a:xfrm rot="10800000">
            <a:off x="324784" y="1509191"/>
            <a:ext cx="1932432" cy="4255008"/>
            <a:chOff x="7350442" y="2608992"/>
            <a:chExt cx="777239" cy="1673160"/>
          </a:xfrm>
        </p:grpSpPr>
        <p:sp>
          <p:nvSpPr>
            <p:cNvPr id="3" name="Google Shape;2237;p45">
              <a:extLst>
                <a:ext uri="{FF2B5EF4-FFF2-40B4-BE49-F238E27FC236}">
                  <a16:creationId xmlns:a16="http://schemas.microsoft.com/office/drawing/2014/main" id="{CCE6ABE1-D943-C301-85B3-6989781146AE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2238;p45">
              <a:extLst>
                <a:ext uri="{FF2B5EF4-FFF2-40B4-BE49-F238E27FC236}">
                  <a16:creationId xmlns:a16="http://schemas.microsoft.com/office/drawing/2014/main" id="{66B2C6AC-C147-769A-1E7E-31DBB5CA1C2A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239;p45">
              <a:extLst>
                <a:ext uri="{FF2B5EF4-FFF2-40B4-BE49-F238E27FC236}">
                  <a16:creationId xmlns:a16="http://schemas.microsoft.com/office/drawing/2014/main" id="{8A5D3D07-5DEA-4F50-5554-6EE3ECDBFAA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240;p45">
              <a:extLst>
                <a:ext uri="{FF2B5EF4-FFF2-40B4-BE49-F238E27FC236}">
                  <a16:creationId xmlns:a16="http://schemas.microsoft.com/office/drawing/2014/main" id="{E92BC819-A736-A1FF-DA94-058B299B58C7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241;p45">
              <a:extLst>
                <a:ext uri="{FF2B5EF4-FFF2-40B4-BE49-F238E27FC236}">
                  <a16:creationId xmlns:a16="http://schemas.microsoft.com/office/drawing/2014/main" id="{92842963-D2AA-AFD8-879E-A206D34D711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242;p45">
              <a:extLst>
                <a:ext uri="{FF2B5EF4-FFF2-40B4-BE49-F238E27FC236}">
                  <a16:creationId xmlns:a16="http://schemas.microsoft.com/office/drawing/2014/main" id="{144779B2-319C-D22B-3EEC-0AEEC1894EC6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243;p45">
              <a:extLst>
                <a:ext uri="{FF2B5EF4-FFF2-40B4-BE49-F238E27FC236}">
                  <a16:creationId xmlns:a16="http://schemas.microsoft.com/office/drawing/2014/main" id="{11699001-4803-C9A9-19F5-2108B3B49435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244;p45">
              <a:extLst>
                <a:ext uri="{FF2B5EF4-FFF2-40B4-BE49-F238E27FC236}">
                  <a16:creationId xmlns:a16="http://schemas.microsoft.com/office/drawing/2014/main" id="{6A96BFA2-9FDA-43C5-1216-906D3996DBF9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45BA257-DEDB-8027-8DD4-F4B7F9A0F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984" r="90000">
                        <a14:foregroundMark x1="78398" y1="41094" x2="77852" y2="47708"/>
                        <a14:foregroundMark x1="82930" y1="38542" x2="76680" y2="51094"/>
                        <a14:foregroundMark x1="76680" y1="51094" x2="75820" y2="40573"/>
                        <a14:foregroundMark x1="75820" y1="40573" x2="82500" y2="42135"/>
                        <a14:foregroundMark x1="82891" y1="36823" x2="83398" y2="46094"/>
                        <a14:foregroundMark x1="83398" y1="46094" x2="80039" y2="53385"/>
                        <a14:foregroundMark x1="83945" y1="38646" x2="83438" y2="48021"/>
                        <a14:foregroundMark x1="83438" y1="48021" x2="79492" y2="53021"/>
                        <a14:foregroundMark x1="9102" y1="22083" x2="8984" y2="15729"/>
                        <a14:foregroundMark x1="51016" y1="11927" x2="36875" y2="119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4858" y="1303732"/>
            <a:ext cx="4579679" cy="34347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03F7CB72-3450-E209-1ACC-69F49984C8E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01211655"/>
                  </p:ext>
                </p:extLst>
              </p:nvPr>
            </p:nvGraphicFramePr>
            <p:xfrm>
              <a:off x="-69293" y="728406"/>
              <a:ext cx="5527134" cy="395994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527134" cy="3959946"/>
                    </a:xfrm>
                    <a:prstGeom prst="rect">
                      <a:avLst/>
                    </a:prstGeom>
                  </am3d:spPr>
                  <am3d:camera>
                    <am3d:pos x="-325088" y="-540388" z="60224493"/>
                    <am3d:up dx="0" dy="36000000" dz="0"/>
                    <am3d:lookAt x="-325088" y="-540388" z="0"/>
                    <am3d:perspective fov="2520572"/>
                  </am3d:camera>
                  <am3d:trans>
                    <am3d:meterPerModelUnit n="10416666" d="1000000"/>
                    <am3d:preTrans dx="-16552048" dy="7219087" dz="9849321"/>
                    <am3d:scale>
                      <am3d:sx n="1000000" d="1000000"/>
                      <am3d:sy n="1000000" d="1000000"/>
                      <am3d:sz n="1000000" d="1000000"/>
                    </am3d:scale>
                    <am3d:rot ax="7000882" ay="2432745" az="1121627"/>
                    <am3d:postTrans dx="-325087" dy="-540388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03F7CB72-3450-E209-1ACC-69F49984C8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9293" y="728406"/>
                <a:ext cx="5527134" cy="39599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2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3"/>
          <p:cNvGrpSpPr/>
          <p:nvPr/>
        </p:nvGrpSpPr>
        <p:grpSpPr>
          <a:xfrm flipH="1">
            <a:off x="232954" y="7"/>
            <a:ext cx="1423548" cy="3741186"/>
            <a:chOff x="7350442" y="2608992"/>
            <a:chExt cx="636650" cy="1673160"/>
          </a:xfrm>
        </p:grpSpPr>
        <p:sp>
          <p:nvSpPr>
            <p:cNvPr id="283" name="Google Shape;283;p3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33"/>
          <p:cNvGrpSpPr/>
          <p:nvPr/>
        </p:nvGrpSpPr>
        <p:grpSpPr>
          <a:xfrm>
            <a:off x="7517149" y="6"/>
            <a:ext cx="1393881" cy="3663217"/>
            <a:chOff x="7350442" y="2608992"/>
            <a:chExt cx="636650" cy="1673160"/>
          </a:xfrm>
        </p:grpSpPr>
        <p:sp>
          <p:nvSpPr>
            <p:cNvPr id="291" name="Google Shape;291;p3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33"/>
          <p:cNvSpPr txBox="1">
            <a:spLocks noGrp="1"/>
          </p:cNvSpPr>
          <p:nvPr>
            <p:ph type="subTitle" idx="3"/>
          </p:nvPr>
        </p:nvSpPr>
        <p:spPr>
          <a:xfrm>
            <a:off x="2217267" y="1712789"/>
            <a:ext cx="2585139" cy="23385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1.  DINH HOANG LUAN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BUI THANH TUNG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LUONG TRIEN THANG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PHAN QUANG MINH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717750" y="581577"/>
            <a:ext cx="77085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accent1"/>
                </a:solidFill>
              </a:rPr>
              <a:t> MEMBERS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Google Shape;299;p33">
            <a:extLst>
              <a:ext uri="{FF2B5EF4-FFF2-40B4-BE49-F238E27FC236}">
                <a16:creationId xmlns:a16="http://schemas.microsoft.com/office/drawing/2014/main" id="{5C56365C-A32D-CEB8-59A6-108C8917E9E1}"/>
              </a:ext>
            </a:extLst>
          </p:cNvPr>
          <p:cNvSpPr txBox="1">
            <a:spLocks/>
          </p:cNvSpPr>
          <p:nvPr/>
        </p:nvSpPr>
        <p:spPr>
          <a:xfrm>
            <a:off x="5595897" y="1712789"/>
            <a:ext cx="1457383" cy="233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1800" dirty="0"/>
              <a:t>2051145 </a:t>
            </a:r>
          </a:p>
          <a:p>
            <a:pPr marL="0" indent="0" algn="l"/>
            <a:endParaRPr lang="en-US" sz="1800" dirty="0"/>
          </a:p>
          <a:p>
            <a:pPr marL="0" indent="0" algn="l"/>
            <a:r>
              <a:rPr lang="en-US" sz="1800" dirty="0"/>
              <a:t>2051213</a:t>
            </a:r>
          </a:p>
          <a:p>
            <a:pPr marL="0" indent="0" algn="l"/>
            <a:endParaRPr lang="en-US" sz="1800" dirty="0"/>
          </a:p>
          <a:p>
            <a:pPr marL="0" indent="0" algn="l"/>
            <a:r>
              <a:rPr lang="en-US" sz="1800" dirty="0"/>
              <a:t>2051194</a:t>
            </a:r>
          </a:p>
          <a:p>
            <a:pPr marL="0" indent="0" algn="l"/>
            <a:endParaRPr lang="en-US" sz="1800" dirty="0"/>
          </a:p>
          <a:p>
            <a:pPr marL="0" indent="0" algn="l"/>
            <a:r>
              <a:rPr lang="en-US" sz="1800" dirty="0"/>
              <a:t>2051052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8DDE1D-A045-F28E-182E-0F1CFCBABEB8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fld id="{F3F2ECF0-827D-492A-99EC-D1212DB7A6D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INTRODUCTION </a:t>
            </a:r>
            <a:endParaRPr sz="2400" dirty="0"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2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1"/>
          </p:nvPr>
        </p:nvSpPr>
        <p:spPr>
          <a:xfrm>
            <a:off x="1863963" y="214902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Product Counter, and its applications</a:t>
            </a:r>
          </a:p>
        </p:txBody>
      </p:sp>
      <p:sp>
        <p:nvSpPr>
          <p:cNvPr id="245" name="Google Shape;245;p32"/>
          <p:cNvSpPr txBox="1">
            <a:spLocks noGrp="1"/>
          </p:cNvSpPr>
          <p:nvPr>
            <p:ph type="title" idx="3"/>
          </p:nvPr>
        </p:nvSpPr>
        <p:spPr>
          <a:xfrm>
            <a:off x="6111838" y="1728870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HARDWARE</a:t>
            </a:r>
            <a:endParaRPr sz="2400" dirty="0"/>
          </a:p>
        </p:txBody>
      </p:sp>
      <p:sp>
        <p:nvSpPr>
          <p:cNvPr id="246" name="Google Shape;246;p32"/>
          <p:cNvSpPr txBox="1">
            <a:spLocks noGrp="1"/>
          </p:cNvSpPr>
          <p:nvPr>
            <p:ph type="title" idx="4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7" name="Google Shape;247;p32"/>
          <p:cNvSpPr txBox="1">
            <a:spLocks noGrp="1"/>
          </p:cNvSpPr>
          <p:nvPr>
            <p:ph type="subTitle" idx="5"/>
          </p:nvPr>
        </p:nvSpPr>
        <p:spPr>
          <a:xfrm>
            <a:off x="6111838" y="2149029"/>
            <a:ext cx="23364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Pi Pico (ARM Cortex M0+)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Proximity 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7-Segment display...</a:t>
            </a:r>
            <a:endParaRPr sz="1200"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ALGORITHM</a:t>
            </a:r>
            <a:endParaRPr sz="2400" dirty="0"/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 idx="7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8"/>
          </p:nvPr>
        </p:nvSpPr>
        <p:spPr>
          <a:xfrm>
            <a:off x="1853038" y="3849761"/>
            <a:ext cx="23364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About the algorithm, the flow chart and code to make it run successfully</a:t>
            </a:r>
          </a:p>
        </p:txBody>
      </p:sp>
      <p:sp>
        <p:nvSpPr>
          <p:cNvPr id="251" name="Google Shape;251;p32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RESULT </a:t>
            </a:r>
            <a:endParaRPr sz="2400" dirty="0"/>
          </a:p>
        </p:txBody>
      </p:sp>
      <p:sp>
        <p:nvSpPr>
          <p:cNvPr id="252" name="Google Shape;252;p32"/>
          <p:cNvSpPr txBox="1">
            <a:spLocks noGrp="1"/>
          </p:cNvSpPr>
          <p:nvPr>
            <p:ph type="title" idx="13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4"/>
          </p:nvPr>
        </p:nvSpPr>
        <p:spPr>
          <a:xfrm>
            <a:off x="6111838" y="3783189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completed product counter and how to operate it</a:t>
            </a:r>
            <a:endParaRPr sz="1200" dirty="0"/>
          </a:p>
        </p:txBody>
      </p:sp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accent1"/>
                </a:solidFill>
              </a:rPr>
              <a:t>CONTENTS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55" name="Google Shape;255;p32"/>
          <p:cNvCxnSpPr/>
          <p:nvPr/>
        </p:nvCxnSpPr>
        <p:spPr>
          <a:xfrm>
            <a:off x="1611488" y="1721200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cxnSp>
        <p:nvCxnSpPr>
          <p:cNvPr id="256" name="Google Shape;256;p32"/>
          <p:cNvCxnSpPr/>
          <p:nvPr/>
        </p:nvCxnSpPr>
        <p:spPr>
          <a:xfrm>
            <a:off x="5877638" y="1723337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7" name="Google Shape;257;p32"/>
          <p:cNvCxnSpPr/>
          <p:nvPr/>
        </p:nvCxnSpPr>
        <p:spPr>
          <a:xfrm>
            <a:off x="1611488" y="3424121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8" name="Google Shape;258;p32"/>
          <p:cNvCxnSpPr/>
          <p:nvPr/>
        </p:nvCxnSpPr>
        <p:spPr>
          <a:xfrm>
            <a:off x="1611488" y="1723337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9" name="Google Shape;259;p32"/>
          <p:cNvCxnSpPr/>
          <p:nvPr/>
        </p:nvCxnSpPr>
        <p:spPr>
          <a:xfrm>
            <a:off x="5877638" y="3424121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DCA2E372-C429-C6B5-84F5-5DCC040F0252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F3F2ECF0-827D-492A-99EC-D1212DB7A6D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/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/>
          <p:cNvSpPr txBox="1">
            <a:spLocks noGrp="1"/>
          </p:cNvSpPr>
          <p:nvPr>
            <p:ph type="title"/>
          </p:nvPr>
        </p:nvSpPr>
        <p:spPr>
          <a:xfrm>
            <a:off x="1126819" y="702865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INTRODUCTION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61" name="Google Shape;361;p35"/>
          <p:cNvSpPr txBox="1">
            <a:spLocks noGrp="1"/>
          </p:cNvSpPr>
          <p:nvPr>
            <p:ph type="body" idx="1"/>
          </p:nvPr>
        </p:nvSpPr>
        <p:spPr>
          <a:xfrm>
            <a:off x="1126819" y="1275565"/>
            <a:ext cx="3866400" cy="31650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</a:rPr>
              <a:t>In the current technological era, with the very strong development of science and technology, product counting models were born based on chip manufacturing technology.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DM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</a:rPr>
              <a:t>Counters are used to keep track of the number of products produced in a production line or even in a factory.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DM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</a:rPr>
              <a:t>In this project, our team will describe the objectives of product counter by using an ARM processor.</a:t>
            </a:r>
            <a:endParaRPr dirty="0">
              <a:solidFill>
                <a:schemeClr val="tx1"/>
              </a:solidFill>
              <a:latin typeface="DM Sans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0F071-64B1-46C3-6282-920386972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984" r="90000">
                        <a14:foregroundMark x1="78398" y1="41094" x2="77852" y2="47708"/>
                        <a14:foregroundMark x1="82930" y1="38542" x2="76680" y2="51094"/>
                        <a14:foregroundMark x1="76680" y1="51094" x2="75820" y2="40573"/>
                        <a14:foregroundMark x1="75820" y1="40573" x2="82500" y2="42135"/>
                        <a14:foregroundMark x1="82891" y1="36823" x2="83398" y2="46094"/>
                        <a14:foregroundMark x1="83398" y1="46094" x2="80039" y2="53385"/>
                        <a14:foregroundMark x1="83945" y1="38646" x2="83438" y2="48021"/>
                        <a14:foregroundMark x1="83438" y1="48021" x2="79492" y2="53021"/>
                        <a14:foregroundMark x1="9102" y1="22083" x2="8984" y2="15729"/>
                        <a14:foregroundMark x1="51016" y1="11927" x2="36875" y2="119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1738" y="1372756"/>
            <a:ext cx="3844279" cy="28832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973F2-8A40-FD7F-970E-E309A7BD26F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3F2ECF0-827D-492A-99EC-D1212DB7A6D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7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/>
          <p:nvPr/>
        </p:nvSpPr>
        <p:spPr>
          <a:xfrm>
            <a:off x="3485541" y="3226398"/>
            <a:ext cx="4778435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683949" y="1357883"/>
            <a:ext cx="5584486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2723420" y="1932083"/>
            <a:ext cx="380966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PHARMATICAL PRODUCTS </a:t>
            </a:r>
            <a:endParaRPr sz="2600" dirty="0"/>
          </a:p>
        </p:txBody>
      </p:sp>
      <p:grpSp>
        <p:nvGrpSpPr>
          <p:cNvPr id="424" name="Google Shape;424;p37"/>
          <p:cNvGrpSpPr/>
          <p:nvPr/>
        </p:nvGrpSpPr>
        <p:grpSpPr>
          <a:xfrm rot="-5400000">
            <a:off x="681702" y="-823119"/>
            <a:ext cx="1182802" cy="2546215"/>
            <a:chOff x="7350442" y="2608992"/>
            <a:chExt cx="777239" cy="1673160"/>
          </a:xfrm>
        </p:grpSpPr>
        <p:sp>
          <p:nvSpPr>
            <p:cNvPr id="425" name="Google Shape;425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7"/>
          <p:cNvGrpSpPr/>
          <p:nvPr/>
        </p:nvGrpSpPr>
        <p:grpSpPr>
          <a:xfrm rot="5400000" flipH="1">
            <a:off x="7363145" y="-827538"/>
            <a:ext cx="1182802" cy="2555083"/>
            <a:chOff x="7350442" y="2608992"/>
            <a:chExt cx="777239" cy="1673160"/>
          </a:xfrm>
        </p:grpSpPr>
        <p:sp>
          <p:nvSpPr>
            <p:cNvPr id="434" name="Google Shape;434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37"/>
          <p:cNvSpPr txBox="1">
            <a:spLocks noGrp="1"/>
          </p:cNvSpPr>
          <p:nvPr>
            <p:ph type="title" idx="8"/>
          </p:nvPr>
        </p:nvSpPr>
        <p:spPr>
          <a:xfrm>
            <a:off x="3783577" y="3800596"/>
            <a:ext cx="331101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MANUFACTURING </a:t>
            </a:r>
            <a:endParaRPr sz="26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APPLICATIONS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8" name="Google Shape;424;p37">
            <a:extLst>
              <a:ext uri="{FF2B5EF4-FFF2-40B4-BE49-F238E27FC236}">
                <a16:creationId xmlns:a16="http://schemas.microsoft.com/office/drawing/2014/main" id="{CF5DCDD6-FA74-E8CD-5442-5A19EFBDFF1F}"/>
              </a:ext>
            </a:extLst>
          </p:cNvPr>
          <p:cNvGrpSpPr/>
          <p:nvPr/>
        </p:nvGrpSpPr>
        <p:grpSpPr>
          <a:xfrm rot="-5400000">
            <a:off x="-226546" y="2088200"/>
            <a:ext cx="1820989" cy="4399109"/>
            <a:chOff x="7350442" y="2608992"/>
            <a:chExt cx="777239" cy="1673160"/>
          </a:xfrm>
        </p:grpSpPr>
        <p:sp>
          <p:nvSpPr>
            <p:cNvPr id="19" name="Google Shape;425;p37">
              <a:extLst>
                <a:ext uri="{FF2B5EF4-FFF2-40B4-BE49-F238E27FC236}">
                  <a16:creationId xmlns:a16="http://schemas.microsoft.com/office/drawing/2014/main" id="{73C52BF8-2488-F123-55E8-3561E296CC37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6;p37">
              <a:extLst>
                <a:ext uri="{FF2B5EF4-FFF2-40B4-BE49-F238E27FC236}">
                  <a16:creationId xmlns:a16="http://schemas.microsoft.com/office/drawing/2014/main" id="{D6F4F5A7-27A9-E3FD-77F7-4CC30C0CC72D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7;p37">
              <a:extLst>
                <a:ext uri="{FF2B5EF4-FFF2-40B4-BE49-F238E27FC236}">
                  <a16:creationId xmlns:a16="http://schemas.microsoft.com/office/drawing/2014/main" id="{5655D4C6-DBD3-61B9-65E4-C4E96B1C1D0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8;p37">
              <a:extLst>
                <a:ext uri="{FF2B5EF4-FFF2-40B4-BE49-F238E27FC236}">
                  <a16:creationId xmlns:a16="http://schemas.microsoft.com/office/drawing/2014/main" id="{13BC2FCB-C140-DE5D-CD05-C4CB58AF0CB4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9;p37">
              <a:extLst>
                <a:ext uri="{FF2B5EF4-FFF2-40B4-BE49-F238E27FC236}">
                  <a16:creationId xmlns:a16="http://schemas.microsoft.com/office/drawing/2014/main" id="{C8596C99-A87E-7697-C20E-E115CFBBA7F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30;p37">
              <a:extLst>
                <a:ext uri="{FF2B5EF4-FFF2-40B4-BE49-F238E27FC236}">
                  <a16:creationId xmlns:a16="http://schemas.microsoft.com/office/drawing/2014/main" id="{4F7B4FF4-06A3-19B1-A874-4BD01DD393B4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31;p37">
              <a:extLst>
                <a:ext uri="{FF2B5EF4-FFF2-40B4-BE49-F238E27FC236}">
                  <a16:creationId xmlns:a16="http://schemas.microsoft.com/office/drawing/2014/main" id="{CEBC9675-60F2-2305-36FD-4713CDCB0F9F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32;p37">
              <a:extLst>
                <a:ext uri="{FF2B5EF4-FFF2-40B4-BE49-F238E27FC236}">
                  <a16:creationId xmlns:a16="http://schemas.microsoft.com/office/drawing/2014/main" id="{715455B0-D129-55CC-EFF3-C0EC87EF5738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07BC59E-C8BF-7C63-CD38-1856C499D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4" y="1209190"/>
            <a:ext cx="1958998" cy="177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E7890-5938-FBA3-B7DB-532799B7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35" y="3101177"/>
            <a:ext cx="2277317" cy="1764538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5B901AA-C1B2-E353-7A6A-4A9946FE45EC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F3F2ECF0-827D-492A-99EC-D1212DB7A6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/>
          <p:nvPr/>
        </p:nvSpPr>
        <p:spPr>
          <a:xfrm>
            <a:off x="3197526" y="3226396"/>
            <a:ext cx="5221837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683949" y="1357883"/>
            <a:ext cx="5221837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2723420" y="1932083"/>
            <a:ext cx="380966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FACTORY APPLICATION</a:t>
            </a:r>
            <a:endParaRPr sz="2600" dirty="0"/>
          </a:p>
        </p:txBody>
      </p:sp>
      <p:grpSp>
        <p:nvGrpSpPr>
          <p:cNvPr id="424" name="Google Shape;424;p37"/>
          <p:cNvGrpSpPr/>
          <p:nvPr/>
        </p:nvGrpSpPr>
        <p:grpSpPr>
          <a:xfrm rot="-5400000">
            <a:off x="681702" y="-823119"/>
            <a:ext cx="1182802" cy="2546215"/>
            <a:chOff x="7350442" y="2608992"/>
            <a:chExt cx="777239" cy="1673160"/>
          </a:xfrm>
        </p:grpSpPr>
        <p:sp>
          <p:nvSpPr>
            <p:cNvPr id="425" name="Google Shape;425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7"/>
          <p:cNvGrpSpPr/>
          <p:nvPr/>
        </p:nvGrpSpPr>
        <p:grpSpPr>
          <a:xfrm rot="5400000" flipH="1">
            <a:off x="7363145" y="-827538"/>
            <a:ext cx="1182802" cy="2555083"/>
            <a:chOff x="7350442" y="2608992"/>
            <a:chExt cx="777239" cy="1673160"/>
          </a:xfrm>
        </p:grpSpPr>
        <p:sp>
          <p:nvSpPr>
            <p:cNvPr id="434" name="Google Shape;434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37"/>
          <p:cNvSpPr txBox="1">
            <a:spLocks noGrp="1"/>
          </p:cNvSpPr>
          <p:nvPr>
            <p:ph type="title" idx="8"/>
          </p:nvPr>
        </p:nvSpPr>
        <p:spPr>
          <a:xfrm>
            <a:off x="3516037" y="3819928"/>
            <a:ext cx="331101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FOOD &amp; BEVERAGE </a:t>
            </a:r>
            <a:endParaRPr sz="26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APPLICATIONS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8" name="Google Shape;424;p37">
            <a:extLst>
              <a:ext uri="{FF2B5EF4-FFF2-40B4-BE49-F238E27FC236}">
                <a16:creationId xmlns:a16="http://schemas.microsoft.com/office/drawing/2014/main" id="{CF5DCDD6-FA74-E8CD-5442-5A19EFBDFF1F}"/>
              </a:ext>
            </a:extLst>
          </p:cNvPr>
          <p:cNvGrpSpPr/>
          <p:nvPr/>
        </p:nvGrpSpPr>
        <p:grpSpPr>
          <a:xfrm rot="-5400000">
            <a:off x="-226546" y="2088200"/>
            <a:ext cx="1820989" cy="4399109"/>
            <a:chOff x="7350442" y="2608992"/>
            <a:chExt cx="777239" cy="1673160"/>
          </a:xfrm>
        </p:grpSpPr>
        <p:sp>
          <p:nvSpPr>
            <p:cNvPr id="19" name="Google Shape;425;p37">
              <a:extLst>
                <a:ext uri="{FF2B5EF4-FFF2-40B4-BE49-F238E27FC236}">
                  <a16:creationId xmlns:a16="http://schemas.microsoft.com/office/drawing/2014/main" id="{73C52BF8-2488-F123-55E8-3561E296CC37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6;p37">
              <a:extLst>
                <a:ext uri="{FF2B5EF4-FFF2-40B4-BE49-F238E27FC236}">
                  <a16:creationId xmlns:a16="http://schemas.microsoft.com/office/drawing/2014/main" id="{D6F4F5A7-27A9-E3FD-77F7-4CC30C0CC72D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7;p37">
              <a:extLst>
                <a:ext uri="{FF2B5EF4-FFF2-40B4-BE49-F238E27FC236}">
                  <a16:creationId xmlns:a16="http://schemas.microsoft.com/office/drawing/2014/main" id="{5655D4C6-DBD3-61B9-65E4-C4E96B1C1D0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8;p37">
              <a:extLst>
                <a:ext uri="{FF2B5EF4-FFF2-40B4-BE49-F238E27FC236}">
                  <a16:creationId xmlns:a16="http://schemas.microsoft.com/office/drawing/2014/main" id="{13BC2FCB-C140-DE5D-CD05-C4CB58AF0CB4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9;p37">
              <a:extLst>
                <a:ext uri="{FF2B5EF4-FFF2-40B4-BE49-F238E27FC236}">
                  <a16:creationId xmlns:a16="http://schemas.microsoft.com/office/drawing/2014/main" id="{C8596C99-A87E-7697-C20E-E115CFBBA7F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30;p37">
              <a:extLst>
                <a:ext uri="{FF2B5EF4-FFF2-40B4-BE49-F238E27FC236}">
                  <a16:creationId xmlns:a16="http://schemas.microsoft.com/office/drawing/2014/main" id="{4F7B4FF4-06A3-19B1-A874-4BD01DD393B4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31;p37">
              <a:extLst>
                <a:ext uri="{FF2B5EF4-FFF2-40B4-BE49-F238E27FC236}">
                  <a16:creationId xmlns:a16="http://schemas.microsoft.com/office/drawing/2014/main" id="{CEBC9675-60F2-2305-36FD-4713CDCB0F9F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32;p37">
              <a:extLst>
                <a:ext uri="{FF2B5EF4-FFF2-40B4-BE49-F238E27FC236}">
                  <a16:creationId xmlns:a16="http://schemas.microsoft.com/office/drawing/2014/main" id="{715455B0-D129-55CC-EFF3-C0EC87EF5738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2F3392E-2051-8B74-D68E-CFA8C16B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8" y="1249161"/>
            <a:ext cx="1932363" cy="1771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4E5AC-42B5-BE26-F330-D6C6DBEA2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787" y="3114367"/>
            <a:ext cx="2294445" cy="1749370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6A9449C-435B-0369-9AC3-A6FFD040A67D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F3F2ECF0-827D-492A-99EC-D1212DB7A6D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1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/>
          <p:nvPr/>
        </p:nvSpPr>
        <p:spPr>
          <a:xfrm>
            <a:off x="4835874" y="1388200"/>
            <a:ext cx="3828281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556947" y="3162293"/>
            <a:ext cx="3813594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534357" y="1374902"/>
            <a:ext cx="3858775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2154131" y="1690700"/>
            <a:ext cx="23373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RASBERRY PI PICO</a:t>
            </a:r>
            <a:endParaRPr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ubTitle" idx="1"/>
          </p:nvPr>
        </p:nvSpPr>
        <p:spPr>
          <a:xfrm>
            <a:off x="2154131" y="2035691"/>
            <a:ext cx="23373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Microcontroller Unit</a:t>
            </a:r>
            <a:endParaRPr dirty="0"/>
          </a:p>
        </p:txBody>
      </p:sp>
      <p:sp>
        <p:nvSpPr>
          <p:cNvPr id="376" name="Google Shape;376;p36"/>
          <p:cNvSpPr txBox="1">
            <a:spLocks noGrp="1"/>
          </p:cNvSpPr>
          <p:nvPr>
            <p:ph type="title" idx="2"/>
          </p:nvPr>
        </p:nvSpPr>
        <p:spPr>
          <a:xfrm>
            <a:off x="6668270" y="1690700"/>
            <a:ext cx="2340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PROXIMITY</a:t>
            </a:r>
            <a:br>
              <a:rPr lang="en-US" dirty="0"/>
            </a:br>
            <a:r>
              <a:rPr lang="en-US" dirty="0"/>
              <a:t>SENSOR</a:t>
            </a:r>
            <a:endParaRPr dirty="0"/>
          </a:p>
        </p:txBody>
      </p:sp>
      <p:sp>
        <p:nvSpPr>
          <p:cNvPr id="377" name="Google Shape;377;p36"/>
          <p:cNvSpPr txBox="1">
            <a:spLocks noGrp="1"/>
          </p:cNvSpPr>
          <p:nvPr>
            <p:ph type="subTitle" idx="3"/>
          </p:nvPr>
        </p:nvSpPr>
        <p:spPr>
          <a:xfrm>
            <a:off x="6668270" y="2014132"/>
            <a:ext cx="23409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detecting objects</a:t>
            </a:r>
            <a:endParaRPr dirty="0"/>
          </a:p>
        </p:txBody>
      </p:sp>
      <p:sp>
        <p:nvSpPr>
          <p:cNvPr id="384" name="Google Shape;384;p36"/>
          <p:cNvSpPr txBox="1">
            <a:spLocks noGrp="1"/>
          </p:cNvSpPr>
          <p:nvPr>
            <p:ph type="title" idx="4"/>
          </p:nvPr>
        </p:nvSpPr>
        <p:spPr>
          <a:xfrm>
            <a:off x="2097604" y="3518502"/>
            <a:ext cx="23373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4-DIGIT -7 SEGMENT DISPLAY</a:t>
            </a:r>
            <a:endParaRPr dirty="0"/>
          </a:p>
        </p:txBody>
      </p:sp>
      <p:sp>
        <p:nvSpPr>
          <p:cNvPr id="385" name="Google Shape;385;p36"/>
          <p:cNvSpPr txBox="1">
            <a:spLocks noGrp="1"/>
          </p:cNvSpPr>
          <p:nvPr>
            <p:ph type="subTitle" idx="5"/>
          </p:nvPr>
        </p:nvSpPr>
        <p:spPr>
          <a:xfrm>
            <a:off x="2097604" y="3947470"/>
            <a:ext cx="23373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displaying product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count</a:t>
            </a:r>
            <a:endParaRPr dirty="0"/>
          </a:p>
        </p:txBody>
      </p: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 HARDWARE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409" name="Google Shape;409;p36"/>
          <p:cNvGrpSpPr/>
          <p:nvPr/>
        </p:nvGrpSpPr>
        <p:grpSpPr>
          <a:xfrm>
            <a:off x="8094456" y="4361775"/>
            <a:ext cx="1902600" cy="1902600"/>
            <a:chOff x="6672250" y="2933623"/>
            <a:chExt cx="1902600" cy="1902600"/>
          </a:xfrm>
        </p:grpSpPr>
        <p:sp>
          <p:nvSpPr>
            <p:cNvPr id="410" name="Google Shape;410;p36"/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1" name="Google Shape;411;p36"/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3" name="Google Shape;413;p36"/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68;p36">
            <a:extLst>
              <a:ext uri="{FF2B5EF4-FFF2-40B4-BE49-F238E27FC236}">
                <a16:creationId xmlns:a16="http://schemas.microsoft.com/office/drawing/2014/main" id="{6628AFD6-B395-6A23-314D-180AF5C10A65}"/>
              </a:ext>
            </a:extLst>
          </p:cNvPr>
          <p:cNvSpPr/>
          <p:nvPr/>
        </p:nvSpPr>
        <p:spPr>
          <a:xfrm>
            <a:off x="4829100" y="3162801"/>
            <a:ext cx="382828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09;p36">
            <a:extLst>
              <a:ext uri="{FF2B5EF4-FFF2-40B4-BE49-F238E27FC236}">
                <a16:creationId xmlns:a16="http://schemas.microsoft.com/office/drawing/2014/main" id="{2E89853B-E7BF-6E9C-0973-7DBFAF46C14F}"/>
              </a:ext>
            </a:extLst>
          </p:cNvPr>
          <p:cNvGrpSpPr/>
          <p:nvPr/>
        </p:nvGrpSpPr>
        <p:grpSpPr>
          <a:xfrm>
            <a:off x="-1368243" y="3856648"/>
            <a:ext cx="1902600" cy="1902600"/>
            <a:chOff x="6672250" y="2933623"/>
            <a:chExt cx="1902600" cy="1902600"/>
          </a:xfrm>
        </p:grpSpPr>
        <p:sp>
          <p:nvSpPr>
            <p:cNvPr id="4" name="Google Shape;410;p36">
              <a:extLst>
                <a:ext uri="{FF2B5EF4-FFF2-40B4-BE49-F238E27FC236}">
                  <a16:creationId xmlns:a16="http://schemas.microsoft.com/office/drawing/2014/main" id="{8EC31324-DA59-2F38-F6CB-57DE8AA6FD65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5" name="Google Shape;411;p36">
              <a:extLst>
                <a:ext uri="{FF2B5EF4-FFF2-40B4-BE49-F238E27FC236}">
                  <a16:creationId xmlns:a16="http://schemas.microsoft.com/office/drawing/2014/main" id="{BBBACF20-1EFE-ABA3-665F-85CDECBF2038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12;p36">
              <a:extLst>
                <a:ext uri="{FF2B5EF4-FFF2-40B4-BE49-F238E27FC236}">
                  <a16:creationId xmlns:a16="http://schemas.microsoft.com/office/drawing/2014/main" id="{6A6CC728-7359-A7A9-2428-A183784BBED6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7" name="Google Shape;413;p36">
              <a:extLst>
                <a:ext uri="{FF2B5EF4-FFF2-40B4-BE49-F238E27FC236}">
                  <a16:creationId xmlns:a16="http://schemas.microsoft.com/office/drawing/2014/main" id="{5097C0CA-0EA1-C556-2E8E-838644DA1E8D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E4275B-D346-9DDA-6084-1C7E7D3C4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" y="1369052"/>
            <a:ext cx="1510205" cy="1492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B7775D-FC71-8866-8514-BCCD5AA24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00" y="1382497"/>
            <a:ext cx="1640454" cy="1492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037180-EC1D-A8CE-03A8-903FFF8A5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37" y="3158910"/>
            <a:ext cx="1516434" cy="14892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3E92A-EA6F-F798-8728-786ECD71C2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72" t="400" r="10388" b="-400"/>
          <a:stretch/>
        </p:blipFill>
        <p:spPr>
          <a:xfrm>
            <a:off x="4817808" y="3158910"/>
            <a:ext cx="1651746" cy="1489290"/>
          </a:xfrm>
          <a:prstGeom prst="rect">
            <a:avLst/>
          </a:prstGeom>
        </p:spPr>
      </p:pic>
      <p:sp>
        <p:nvSpPr>
          <p:cNvPr id="10" name="Google Shape;376;p36">
            <a:extLst>
              <a:ext uri="{FF2B5EF4-FFF2-40B4-BE49-F238E27FC236}">
                <a16:creationId xmlns:a16="http://schemas.microsoft.com/office/drawing/2014/main" id="{62662AB8-B6BA-5B7D-FF86-5039AAF34BE1}"/>
              </a:ext>
            </a:extLst>
          </p:cNvPr>
          <p:cNvSpPr txBox="1">
            <a:spLocks/>
          </p:cNvSpPr>
          <p:nvPr/>
        </p:nvSpPr>
        <p:spPr>
          <a:xfrm>
            <a:off x="6650116" y="3506174"/>
            <a:ext cx="2340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3D PRINTED</a:t>
            </a:r>
          </a:p>
          <a:p>
            <a:r>
              <a:rPr lang="en-US" dirty="0"/>
              <a:t>CASE</a:t>
            </a:r>
          </a:p>
        </p:txBody>
      </p:sp>
      <p:sp>
        <p:nvSpPr>
          <p:cNvPr id="11" name="Google Shape;377;p36">
            <a:extLst>
              <a:ext uri="{FF2B5EF4-FFF2-40B4-BE49-F238E27FC236}">
                <a16:creationId xmlns:a16="http://schemas.microsoft.com/office/drawing/2014/main" id="{1749C9F7-0054-3CE4-B9DA-93A06208088B}"/>
              </a:ext>
            </a:extLst>
          </p:cNvPr>
          <p:cNvSpPr txBox="1">
            <a:spLocks/>
          </p:cNvSpPr>
          <p:nvPr/>
        </p:nvSpPr>
        <p:spPr>
          <a:xfrm>
            <a:off x="6650116" y="3829606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Protect the device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68F4EDFC-E5A2-478B-9154-CCF370AFB374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F3F2ECF0-827D-492A-99EC-D1212DB7A6D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/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/>
          <p:cNvSpPr txBox="1">
            <a:spLocks noGrp="1"/>
          </p:cNvSpPr>
          <p:nvPr>
            <p:ph type="title"/>
          </p:nvPr>
        </p:nvSpPr>
        <p:spPr>
          <a:xfrm>
            <a:off x="1171438" y="79218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ARM PROCESSOR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61" name="Google Shape;361;p35"/>
          <p:cNvSpPr txBox="1">
            <a:spLocks noGrp="1"/>
          </p:cNvSpPr>
          <p:nvPr>
            <p:ph type="body" idx="1"/>
          </p:nvPr>
        </p:nvSpPr>
        <p:spPr>
          <a:xfrm>
            <a:off x="1171438" y="1412100"/>
            <a:ext cx="3866400" cy="29392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</a:rPr>
              <a:t>ARM processor is one of a family of central processing units based on the reduced instruction set computer architecture for computer processors.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DM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</a:rPr>
              <a:t>ARM processor is best for performance per watt, so it is widely used in mobile devices.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DM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DM Sans" pitchFamily="2" charset="0"/>
              </a:rPr>
              <a:t>O</a:t>
            </a:r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</a:rPr>
              <a:t>ur team decided to choose ARM Cortex M0+ Processor to implement the project, specifically Raspberry Pi Pico microcontroller.</a:t>
            </a:r>
            <a:endParaRPr dirty="0">
              <a:solidFill>
                <a:schemeClr val="tx1"/>
              </a:solidFill>
              <a:latin typeface="DM Sans" pitchFamily="2" charset="0"/>
            </a:endParaRPr>
          </a:p>
        </p:txBody>
      </p:sp>
      <p:pic>
        <p:nvPicPr>
          <p:cNvPr id="1026" name="Picture 2" descr="ARM processors have a great decade ahead of them">
            <a:extLst>
              <a:ext uri="{FF2B5EF4-FFF2-40B4-BE49-F238E27FC236}">
                <a16:creationId xmlns:a16="http://schemas.microsoft.com/office/drawing/2014/main" id="{8D0014C5-A695-79B3-405A-8DF35BB0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68" y="1734748"/>
            <a:ext cx="2981093" cy="167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D99B88D-6D15-5198-302B-159D3295ED80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3F2ECF0-827D-492A-99EC-D1212DB7A6D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/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/>
          <p:cNvSpPr txBox="1">
            <a:spLocks noGrp="1"/>
          </p:cNvSpPr>
          <p:nvPr>
            <p:ph type="title"/>
          </p:nvPr>
        </p:nvSpPr>
        <p:spPr>
          <a:xfrm>
            <a:off x="1110818" y="599615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DEFINE </a:t>
            </a:r>
            <a:r>
              <a:rPr lang="en-US" dirty="0">
                <a:solidFill>
                  <a:schemeClr val="accent1"/>
                </a:solidFill>
              </a:rPr>
              <a:t>THE PINS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987107C-C6E6-CE6C-05B5-2D4C75A9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87171" y="1603182"/>
            <a:ext cx="3511909" cy="1927903"/>
          </a:xfrm>
          <a:prstGeom prst="rect">
            <a:avLst/>
          </a:prstGeom>
        </p:spPr>
      </p:pic>
      <p:sp>
        <p:nvSpPr>
          <p:cNvPr id="2" name="Google Shape;361;p35">
            <a:extLst>
              <a:ext uri="{FF2B5EF4-FFF2-40B4-BE49-F238E27FC236}">
                <a16:creationId xmlns:a16="http://schemas.microsoft.com/office/drawing/2014/main" id="{B45D4CB8-189F-8A12-5CAB-018C96737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0188" y="1169387"/>
            <a:ext cx="4436717" cy="32687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Raspberry Pi Pico has 26 GPIO pins, and our team just only use </a:t>
            </a:r>
            <a:r>
              <a:rPr lang="en-US" sz="1800" dirty="0">
                <a:solidFill>
                  <a:schemeClr val="tx1"/>
                </a:solidFill>
                <a:latin typeface="DM Sans" pitchFamily="2" charset="0"/>
              </a:rPr>
              <a:t>5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of these: </a:t>
            </a:r>
          </a:p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DM Sans" pitchFamily="2" charset="0"/>
              </a:rPr>
              <a:t>•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GPIO[18], GPIO[19], GPIO[20]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for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 DIO, RCLK, SCLK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respectively </a:t>
            </a:r>
            <a:r>
              <a:rPr lang="en-US" sz="1800" dirty="0">
                <a:solidFill>
                  <a:schemeClr val="tx1"/>
                </a:solidFill>
                <a:latin typeface="DM Sans" pitchFamily="2" charset="0"/>
              </a:rPr>
              <a:t>of four-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digit 7-segment display.</a:t>
            </a:r>
          </a:p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• GPIO[16]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for the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signal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 pin of proximity sensor.</a:t>
            </a:r>
          </a:p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• GPIO[17]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for the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output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 data </a:t>
            </a:r>
            <a:r>
              <a:rPr lang="en-US" sz="1800" dirty="0">
                <a:solidFill>
                  <a:schemeClr val="tx1"/>
                </a:solidFill>
                <a:latin typeface="DM Sans" pitchFamily="2" charset="0"/>
              </a:rPr>
              <a:t>to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DM Sans" pitchFamily="2" charset="0"/>
              </a:rPr>
              <a:t> buzzer.</a:t>
            </a:r>
            <a:endParaRPr lang="en-US" b="0" dirty="0"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139700" indent="0">
              <a:buNone/>
            </a:pPr>
            <a:br>
              <a:rPr lang="en-US" dirty="0"/>
            </a:br>
            <a:endParaRPr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564409C-C0DA-6877-02D3-D2E07DC1019A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3F2ECF0-827D-492A-99EC-D1212DB7A6D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6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809</Words>
  <Application>Microsoft Office PowerPoint</Application>
  <PresentationFormat>On-screen Show (16:9)</PresentationFormat>
  <Paragraphs>126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DM Sans</vt:lpstr>
      <vt:lpstr>Bebas Neue</vt:lpstr>
      <vt:lpstr>Arial</vt:lpstr>
      <vt:lpstr>Oswald ExtraLight</vt:lpstr>
      <vt:lpstr>Oswald</vt:lpstr>
      <vt:lpstr>Calibri</vt:lpstr>
      <vt:lpstr>Technology Project Proposal Minitheme by Slidesgo</vt:lpstr>
      <vt:lpstr>COMPUTER SYSTEMS ENGINEERING   Group 10 DESIGN A PRODUCT COUNTER USING 8086/ARM PROCESSOR  12th December, 2022</vt:lpstr>
      <vt:lpstr>GROUP MEMBERS</vt:lpstr>
      <vt:lpstr>INTRODUCTION </vt:lpstr>
      <vt:lpstr>INTRODUCTION</vt:lpstr>
      <vt:lpstr>PHARMATICAL PRODUCTS </vt:lpstr>
      <vt:lpstr>FACTORY APPLICATION</vt:lpstr>
      <vt:lpstr>RASBERRY PI PICO</vt:lpstr>
      <vt:lpstr>ARM PROCESSOR</vt:lpstr>
      <vt:lpstr>DEFINE THE PINS</vt:lpstr>
      <vt:lpstr>DEFINE THE PINS</vt:lpstr>
      <vt:lpstr>WIRING SCHEMATIC</vt:lpstr>
      <vt:lpstr>ALGORITHM</vt:lpstr>
      <vt:lpstr>FINITE STATE MACHINE</vt:lpstr>
      <vt:lpstr>FLOWCHART</vt:lpstr>
      <vt:lpstr>C LANGUAGE</vt:lpstr>
      <vt:lpstr>PowerPoint Presentation</vt:lpstr>
      <vt:lpstr>REFERENCES</vt:lpstr>
      <vt:lpstr>THANKS FOR LISTENING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ENGINEERING GROUP 2</dc:title>
  <dc:creator>Luân Đinh Hoàng</dc:creator>
  <cp:lastModifiedBy>Link</cp:lastModifiedBy>
  <cp:revision>31</cp:revision>
  <dcterms:modified xsi:type="dcterms:W3CDTF">2022-12-11T17:37:01Z</dcterms:modified>
</cp:coreProperties>
</file>